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9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5" r:id="rId12"/>
    <p:sldId id="362" r:id="rId13"/>
    <p:sldId id="363" r:id="rId14"/>
    <p:sldId id="364" r:id="rId15"/>
    <p:sldId id="3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534" autoAdjust="0"/>
  </p:normalViewPr>
  <p:slideViewPr>
    <p:cSldViewPr snapToGrid="0">
      <p:cViewPr varScale="1">
        <p:scale>
          <a:sx n="108" d="100"/>
          <a:sy n="108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2DBAA-1A90-4500-AB18-93CA5F4320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CFB0E-EED2-4381-8AF5-AB58AF0E638A}" type="pres">
      <dgm:prSet presAssocID="{3862DBAA-1A90-4500-AB18-93CA5F4320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3C26F6E2-4E8C-462F-9E8C-BCFCFFB50359}" type="presOf" srcId="{3862DBAA-1A90-4500-AB18-93CA5F432017}" destId="{08ECFB0E-EED2-4381-8AF5-AB58AF0E638A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AD328-B45F-4FE9-8324-2DCCB54F5E8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C79F-E02F-499D-A051-D81C5E9A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9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571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483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3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9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4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1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79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54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01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91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2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9ECDB-CDD3-4509-A34F-D7D9782FD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08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E06-C2C3-4ECE-93FE-D12B3ED2B115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094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1DF7-885C-4BB9-997C-12BC77A49BB0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9815-F018-4C1A-95F2-80362F588A62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8505-8870-4BE6-AFEE-1F66C5E4C6D2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9AB0-94FE-4F7D-B174-BAFA7CEC16E1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6589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E703-F255-4DBC-811F-70F9EFC61780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B424-B531-47D9-93D6-061BC30EC0D8}" type="datetime1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9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914-76F5-4E1E-A318-09A46F953667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1B78-D6EA-4D47-B0BF-29C5AE7F26D2}" type="datetime1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5100-241E-49EF-8A25-E73D6EA39E0A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2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4C46-82E3-4793-9A56-DB6E40CFBBF7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NAK Kiln &amp; Dryer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951E467-2ECA-471E-B5A7-4D96638B2184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NAK Kiln &amp; Dryer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EC5D1D-F5CE-4EF6-AD0B-884D319980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1335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65187" cy="642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5776" y="1773671"/>
            <a:ext cx="7885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Kiln Maintenance Troubleshooting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53" y="393246"/>
            <a:ext cx="166687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2" y="2467118"/>
            <a:ext cx="8603692" cy="39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4440646"/>
              </p:ext>
            </p:extLst>
          </p:nvPr>
        </p:nvGraphicFramePr>
        <p:xfrm>
          <a:off x="1968138" y="2667001"/>
          <a:ext cx="8490856" cy="2902749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45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Inconsistent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 High Main Drive Motor Amps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1488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Kiln Operating condition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Lubrication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Operating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kiln at optimum feed rate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Replace Drive Motor Oil With Anion Ultra-Pro 7000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5941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31" y="192949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7634400"/>
              </p:ext>
            </p:extLst>
          </p:nvPr>
        </p:nvGraphicFramePr>
        <p:xfrm>
          <a:off x="2286000" y="1668896"/>
          <a:ext cx="7543800" cy="5277141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Axial Balance Of the Kiln/ Tire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 running hard on thrust roller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Excessive trunnion roller thrust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Perform Axial balance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59413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Improper Trunnion roller thrust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the trunnion roller should have a minimum (0.010”) uphill thrust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Improper/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Excessive tire and trunnion roller lubrication.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Use solid lube graphite blocks regularly for more efficient lubrication, avoid any greasy lubricant on working faces of tire and trunnion rollers.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6650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/>
                      <a:r>
                        <a:rPr lang="en-US" sz="1600" b="0" dirty="0"/>
                        <a:t>Uneven wear on working faces of tire and trunnion rollers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Grinding the working faces of tire and trunnion roller and restore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flat surfaces.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47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37" y="175533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8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0060637"/>
              </p:ext>
            </p:extLst>
          </p:nvPr>
        </p:nvGraphicFramePr>
        <p:xfrm>
          <a:off x="2286000" y="1668896"/>
          <a:ext cx="7543800" cy="5103405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Vibration On Kiln Drive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Gear Bottoming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Perform axial and radial alignment of the gear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59413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Loose Gear Flange bolts / gear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flange weld cracks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Tightened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the loose bolts. Weld repair or replace the gear flange.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Cracked gear spring plates and spring plate weld joints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600" b="0" i="0" dirty="0"/>
                        <a:t>Replace complete</a:t>
                      </a:r>
                      <a:r>
                        <a:rPr lang="en-GB" sz="1600" b="0" i="0" baseline="0" dirty="0"/>
                        <a:t> set of gear spring plates with new gear pins</a:t>
                      </a:r>
                      <a:r>
                        <a:rPr lang="en-GB" sz="1600" b="0" i="0" dirty="0"/>
                        <a:t>.</a:t>
                      </a:r>
                      <a:endParaRPr lang="en-US" sz="1600" dirty="0"/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6650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/>
                      <a:r>
                        <a:rPr lang="en-US" sz="1600" b="0" dirty="0"/>
                        <a:t>Kiln Crank/</a:t>
                      </a:r>
                      <a:r>
                        <a:rPr lang="en-US" sz="1600" b="0" baseline="0" dirty="0"/>
                        <a:t> dog leg passing through kiln drive system.</a:t>
                      </a:r>
                      <a:endParaRPr lang="en-US" sz="1600" dirty="0"/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Perform shell profile analysis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locate length of dogleg and replace the shell section.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47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96" y="219075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2834520"/>
              </p:ext>
            </p:extLst>
          </p:nvPr>
        </p:nvGraphicFramePr>
        <p:xfrm>
          <a:off x="2286000" y="2057401"/>
          <a:ext cx="7543800" cy="4561113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Vibration On Kiln Drive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Loose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Gear joint bolts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Tighten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the gear joint bolts.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59413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Synchronization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Synchronize the motor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for kiln load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Torsional Twist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Lubrication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Lubricate tire bore and support pads with Anion Slick-Spray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Change Bull Gear Lubricant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To Anion OPG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5812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36" y="219075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0"/>
            <a:ext cx="838200" cy="6858000"/>
          </a:xfrm>
          <a:prstGeom prst="rect">
            <a:avLst/>
          </a:prstGeom>
          <a:solidFill>
            <a:srgbClr val="8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533" y="2971800"/>
            <a:ext cx="3824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46104" y="1096041"/>
            <a:ext cx="8008775" cy="11526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Inspections and Annual Mechanical Audits reduce catastrophic failures and costly repairs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06" y="3051110"/>
            <a:ext cx="4303086" cy="3227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37" y="3051110"/>
            <a:ext cx="3841842" cy="3227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33" y="173477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5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65187" cy="69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3904055"/>
              </p:ext>
            </p:extLst>
          </p:nvPr>
        </p:nvGraphicFramePr>
        <p:xfrm>
          <a:off x="2389188" y="1668896"/>
          <a:ext cx="9802812" cy="518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389189" y="5843451"/>
            <a:ext cx="9680892" cy="11277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PROPER LUBRICATION &amp; DILIGENT INSPECTIONS IS THE KEY TO KILN PREVENTATIVE MAINTENCE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5" y="32657"/>
            <a:ext cx="8612777" cy="60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5659360"/>
              </p:ext>
            </p:extLst>
          </p:nvPr>
        </p:nvGraphicFramePr>
        <p:xfrm>
          <a:off x="2286000" y="1668895"/>
          <a:ext cx="7543800" cy="5103405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High Bearing Temperature On Journal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Kiln Axis 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Perform Hot Kiln Alignment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Kiln Crank / Dog leg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Remove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dog leg by replacing shell sections / make correction cuts.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Lubrication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Maintain the correct oil level making sure not to overfill.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Scored Shaft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Replace the trunnion roller.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45" y="166824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7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4534157"/>
              </p:ext>
            </p:extLst>
          </p:nvPr>
        </p:nvGraphicFramePr>
        <p:xfrm>
          <a:off x="2286000" y="1981201"/>
          <a:ext cx="7543800" cy="4377981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High Bearing Temperature On Journal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Tight Bearing Liners 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Replace Bearings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Roller to Bearing Liner Misalignment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Shim Bearing housing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Insufficient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flow of coolant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Check water cooling lines. Perform Anion Bearing D-Scale Scope of Work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262618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4077241"/>
              </p:ext>
            </p:extLst>
          </p:nvPr>
        </p:nvGraphicFramePr>
        <p:xfrm>
          <a:off x="2286000" y="2590801"/>
          <a:ext cx="7543800" cy="3256317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High Bearing Temperature On Thrust Collar/ End cap thrust button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Excessive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trunnion roller Skew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Correct the roller skew/ perform axial balance.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Lubrication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Install Graphite Blocks On Each Roller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48" y="201658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4996314"/>
              </p:ext>
            </p:extLst>
          </p:nvPr>
        </p:nvGraphicFramePr>
        <p:xfrm>
          <a:off x="2286000" y="1703532"/>
          <a:ext cx="7543800" cy="5103405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High tire axial pressure on tire retaining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 hardware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Kiln Axis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Perform Hot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Kiln Alignment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Improper Trunnion roller slope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Shim the trunnion roller bearing housings.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4793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Tapered tire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and trunnion roller working faces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Grind the working faces of tire and trunnion rollers.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6412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Excessive Creep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Shimming / replacing the support pads (based on design)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71212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48" y="210367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0148830"/>
              </p:ext>
            </p:extLst>
          </p:nvPr>
        </p:nvGraphicFramePr>
        <p:xfrm>
          <a:off x="2286000" y="2286000"/>
          <a:ext cx="7543800" cy="2991394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56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High tire axial pressure on tire retaining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 hardware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1275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Excessive trunnion roller thrust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Lubrication</a:t>
                      </a:r>
                      <a:endParaRPr lang="en-US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Perform Axial balance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Use Anion Slick Spray Tire/Shell Interface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262618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5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6541653"/>
              </p:ext>
            </p:extLst>
          </p:nvPr>
        </p:nvGraphicFramePr>
        <p:xfrm>
          <a:off x="2286000" y="2209801"/>
          <a:ext cx="7543800" cy="3308133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Refractory Failure under tire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Kiln Axis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Perform Hot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Kiln Alignment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Shell Ovality due to excessive tire creep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Shimming / replacing the support pads (based on design).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47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88" y="201658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6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4690480"/>
              </p:ext>
            </p:extLst>
          </p:nvPr>
        </p:nvGraphicFramePr>
        <p:xfrm>
          <a:off x="2286000" y="1668896"/>
          <a:ext cx="7543800" cy="5155221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Refractory Failure in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 between piers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Kiln Crank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Dog leg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Perform Kiln Shell profile Analysis,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locate dog leg and replace the shell sections.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Kiln Operation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Avoid frequent start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and stops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4793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Deformed Shell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Section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Replace the deformed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shell section.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25272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Refractory Lining Quality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Use proper guide lines during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installation of refractory lining.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540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84" y="219075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1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8458763"/>
              </p:ext>
            </p:extLst>
          </p:nvPr>
        </p:nvGraphicFramePr>
        <p:xfrm>
          <a:off x="2286000" y="1668896"/>
          <a:ext cx="7543800" cy="5103405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Inconsistent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 High Main Drive Motor Amps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Root Causes</a:t>
                      </a:r>
                    </a:p>
                  </a:txBody>
                  <a:tcPr marL="51616" marR="51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Solution</a:t>
                      </a:r>
                    </a:p>
                  </a:txBody>
                  <a:tcPr marL="68821" marR="68821" marT="34411" marB="34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409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Kiln Axis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Perform Hot Kiln Alignment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59413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Kiln mechanical Crank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Dog leg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Perform Kiln Shell profile Analysis,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locate dog leg and replace the shell sections.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Kiln Thermal Crank</a:t>
                      </a: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Avoid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uneven product coating inside kiln.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6650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Kiln Axial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balance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Correct individual trunnion roller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skew/ thrust.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16" marR="51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47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88" y="280035"/>
            <a:ext cx="1666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3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4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D8D8D8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689</Words>
  <Application>Microsoft Office PowerPoint</Application>
  <PresentationFormat>Widescreen</PresentationFormat>
  <Paragraphs>199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Impact</vt:lpstr>
      <vt:lpstr>Times New Roman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IN-PRODUCTION ROTARY KILN MAINTENANCE &amp; REPAIR TRAINING  “Preventative Maintenance Reduces Production loss &amp; More Costly Repairs In The Future”</dc:title>
  <dc:creator>Vijay Arumugam</dc:creator>
  <cp:lastModifiedBy>Owner</cp:lastModifiedBy>
  <cp:revision>191</cp:revision>
  <dcterms:created xsi:type="dcterms:W3CDTF">2017-01-09T04:41:46Z</dcterms:created>
  <dcterms:modified xsi:type="dcterms:W3CDTF">2022-04-07T14:35:31Z</dcterms:modified>
</cp:coreProperties>
</file>